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sldIdLst>
    <p:sldId id="256" r:id="rId2"/>
    <p:sldId id="257" r:id="rId3"/>
    <p:sldId id="267" r:id="rId4"/>
    <p:sldId id="258" r:id="rId5"/>
    <p:sldId id="268" r:id="rId6"/>
    <p:sldId id="269" r:id="rId7"/>
    <p:sldId id="270" r:id="rId8"/>
    <p:sldId id="271" r:id="rId9"/>
    <p:sldId id="259" r:id="rId10"/>
    <p:sldId id="273" r:id="rId11"/>
    <p:sldId id="260" r:id="rId12"/>
    <p:sldId id="261" r:id="rId13"/>
    <p:sldId id="262" r:id="rId14"/>
    <p:sldId id="263" r:id="rId15"/>
    <p:sldId id="274" r:id="rId16"/>
    <p:sldId id="275" r:id="rId17"/>
    <p:sldId id="276" r:id="rId18"/>
    <p:sldId id="265" r:id="rId19"/>
    <p:sldId id="272"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47" autoAdjust="0"/>
  </p:normalViewPr>
  <p:slideViewPr>
    <p:cSldViewPr>
      <p:cViewPr varScale="1">
        <p:scale>
          <a:sx n="104" d="100"/>
          <a:sy n="104" d="100"/>
        </p:scale>
        <p:origin x="-11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4DBC5-38C7-4220-AD35-612EE60FE81E}"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3C949-D370-4FBF-B41D-2BCB5CD8A532}" type="slidenum">
              <a:rPr lang="en-US" smtClean="0"/>
              <a:t>‹#›</a:t>
            </a:fld>
            <a:endParaRPr lang="en-US"/>
          </a:p>
        </p:txBody>
      </p:sp>
    </p:spTree>
    <p:extLst>
      <p:ext uri="{BB962C8B-B14F-4D97-AF65-F5344CB8AC3E}">
        <p14:creationId xmlns:p14="http://schemas.microsoft.com/office/powerpoint/2010/main" val="82809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51DEABC-D766-4322-8E78-B830FAE35C72}" type="datetime4">
              <a:rPr lang="en-US" smtClean="0"/>
              <a:pPr/>
              <a:t>October 31, 2013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8DF745-7D3F-47F4-83A3-874385CFAA69}"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October 31,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October 31,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October 31,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October 31,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B19C71-EC74-44AF-B27E-FC7DC3C3A61D}" type="datetime4">
              <a:rPr lang="en-US" smtClean="0"/>
              <a:pPr/>
              <a:t>October 31,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October 31,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9EC054-3869-4501-B163-1BBFDE8DCE04}" type="datetime4">
              <a:rPr lang="en-US" smtClean="0"/>
              <a:pPr/>
              <a:t>October 31,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31,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31,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31,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7D0EFEE-2756-4A20-BF2A-63F0A94F99AC}" type="datetime4">
              <a:rPr lang="en-US" smtClean="0"/>
              <a:pPr/>
              <a:t>October 31, 2013</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roquetamerica.com/usca/abou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pPr/>
              <a:t>1</a:t>
            </a:fld>
            <a:endParaRPr lang="en-US" dirty="0"/>
          </a:p>
        </p:txBody>
      </p:sp>
      <p:sp>
        <p:nvSpPr>
          <p:cNvPr id="2" name="Title 1"/>
          <p:cNvSpPr>
            <a:spLocks noGrp="1"/>
          </p:cNvSpPr>
          <p:nvPr>
            <p:ph type="ctrTitle"/>
          </p:nvPr>
        </p:nvSpPr>
        <p:spPr/>
        <p:txBody>
          <a:bodyPr>
            <a:normAutofit/>
          </a:bodyPr>
          <a:lstStyle/>
          <a:p>
            <a:r>
              <a:rPr lang="en-US" sz="6600" dirty="0" smtClean="0"/>
              <a:t>Croquet... </a:t>
            </a:r>
            <a:endParaRPr lang="en-US" sz="6600" dirty="0"/>
          </a:p>
        </p:txBody>
      </p:sp>
      <p:sp>
        <p:nvSpPr>
          <p:cNvPr id="3" name="Subtitle 2"/>
          <p:cNvSpPr>
            <a:spLocks noGrp="1"/>
          </p:cNvSpPr>
          <p:nvPr>
            <p:ph type="subTitle" idx="1"/>
          </p:nvPr>
        </p:nvSpPr>
        <p:spPr/>
        <p:txBody>
          <a:bodyPr>
            <a:normAutofit/>
          </a:bodyPr>
          <a:lstStyle/>
          <a:p>
            <a:r>
              <a:rPr lang="en-US" sz="3200" dirty="0" smtClean="0"/>
              <a:t>Don’t be left out!</a:t>
            </a:r>
            <a:endParaRPr lang="en-US" sz="3200" dirty="0"/>
          </a:p>
        </p:txBody>
      </p:sp>
    </p:spTree>
    <p:extLst>
      <p:ext uri="{BB962C8B-B14F-4D97-AF65-F5344CB8AC3E}">
        <p14:creationId xmlns:p14="http://schemas.microsoft.com/office/powerpoint/2010/main" val="37045000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Benefits</a:t>
            </a:r>
            <a:endParaRPr lang="en-US" dirty="0"/>
          </a:p>
        </p:txBody>
      </p:sp>
      <p:sp>
        <p:nvSpPr>
          <p:cNvPr id="4" name="Content Placeholder 3"/>
          <p:cNvSpPr>
            <a:spLocks noGrp="1"/>
          </p:cNvSpPr>
          <p:nvPr>
            <p:ph sz="half" idx="2"/>
          </p:nvPr>
        </p:nvSpPr>
        <p:spPr>
          <a:xfrm>
            <a:off x="685800" y="2667000"/>
            <a:ext cx="3803904" cy="2590800"/>
          </a:xfrm>
        </p:spPr>
        <p:txBody>
          <a:bodyPr/>
          <a:lstStyle/>
          <a:p>
            <a:r>
              <a:rPr lang="en-US" sz="1800" dirty="0" smtClean="0"/>
              <a:t>Attractive </a:t>
            </a:r>
            <a:r>
              <a:rPr lang="en-US" sz="1800" dirty="0"/>
              <a:t>to Corporate </a:t>
            </a:r>
            <a:r>
              <a:rPr lang="en-US" sz="1800" dirty="0" smtClean="0"/>
              <a:t>Groups</a:t>
            </a:r>
          </a:p>
          <a:p>
            <a:endParaRPr lang="en-US" sz="1800" dirty="0"/>
          </a:p>
          <a:p>
            <a:r>
              <a:rPr lang="en-US" sz="1800" dirty="0"/>
              <a:t> Provides increased revenues:</a:t>
            </a:r>
          </a:p>
          <a:p>
            <a:pPr lvl="1"/>
            <a:r>
              <a:rPr lang="en-US" sz="1400" dirty="0"/>
              <a:t>Golf Shop Revenues:  20% Increase</a:t>
            </a:r>
          </a:p>
          <a:p>
            <a:pPr lvl="2"/>
            <a:r>
              <a:rPr lang="en-US" sz="1600" dirty="0"/>
              <a:t>Mallet Sales</a:t>
            </a:r>
          </a:p>
          <a:p>
            <a:pPr lvl="2"/>
            <a:r>
              <a:rPr lang="en-US" sz="1600" dirty="0"/>
              <a:t>Clothing Sales</a:t>
            </a:r>
          </a:p>
          <a:p>
            <a:pPr lvl="2"/>
            <a:r>
              <a:rPr lang="en-US" sz="1600" dirty="0"/>
              <a:t>Dining Revenues 3% - 5% </a:t>
            </a:r>
            <a:r>
              <a:rPr lang="en-US" sz="1600" dirty="0" smtClean="0"/>
              <a:t>increase</a:t>
            </a:r>
          </a:p>
          <a:p>
            <a:pPr marL="777240" lvl="2" indent="0">
              <a:buNone/>
            </a:pPr>
            <a:endParaRPr lang="en-US" sz="1600" dirty="0"/>
          </a:p>
          <a:p>
            <a:endParaRPr lang="en-US"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24400" y="2819400"/>
            <a:ext cx="3442628" cy="2288981"/>
          </a:xfrm>
        </p:spPr>
      </p:pic>
      <p:sp>
        <p:nvSpPr>
          <p:cNvPr id="7" name="Slide Number Placeholder 6"/>
          <p:cNvSpPr>
            <a:spLocks noGrp="1"/>
          </p:cNvSpPr>
          <p:nvPr>
            <p:ph type="sldNum" sz="quarter" idx="12"/>
          </p:nvPr>
        </p:nvSpPr>
        <p:spPr/>
        <p:txBody>
          <a:bodyPr/>
          <a:lstStyle/>
          <a:p>
            <a:fld id="{F38DF745-7D3F-47F4-83A3-874385CFAA69}" type="slidenum">
              <a:rPr lang="en-US" smtClean="0"/>
              <a:pPr/>
              <a:t>10</a:t>
            </a:fld>
            <a:endParaRPr lang="en-US"/>
          </a:p>
        </p:txBody>
      </p:sp>
    </p:spTree>
    <p:extLst>
      <p:ext uri="{BB962C8B-B14F-4D97-AF65-F5344CB8AC3E}">
        <p14:creationId xmlns:p14="http://schemas.microsoft.com/office/powerpoint/2010/main" val="3069785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65704" y="2248347"/>
            <a:ext cx="4959096" cy="3877815"/>
          </a:xfrm>
        </p:spPr>
        <p:txBody>
          <a:bodyPr/>
          <a:lstStyle/>
          <a:p>
            <a:r>
              <a:rPr lang="en-US" sz="2000" dirty="0" smtClean="0"/>
              <a:t>Jason Macaulay, GM </a:t>
            </a:r>
          </a:p>
          <a:p>
            <a:pPr marL="0" indent="0">
              <a:buNone/>
            </a:pPr>
            <a:r>
              <a:rPr lang="en-US" dirty="0"/>
              <a:t> </a:t>
            </a:r>
            <a:r>
              <a:rPr lang="en-US" dirty="0" smtClean="0"/>
              <a:t>    </a:t>
            </a:r>
            <a:r>
              <a:rPr lang="en-US" sz="2000" dirty="0" smtClean="0"/>
              <a:t>Highlands Falls Country Club</a:t>
            </a:r>
          </a:p>
          <a:p>
            <a:pPr marL="0" indent="0">
              <a:buNone/>
            </a:pPr>
            <a:r>
              <a:rPr lang="en-US" sz="2000" dirty="0"/>
              <a:t> </a:t>
            </a:r>
            <a:r>
              <a:rPr lang="en-US" sz="2000" dirty="0" smtClean="0"/>
              <a:t>     </a:t>
            </a:r>
          </a:p>
          <a:p>
            <a:pPr marL="0" indent="0">
              <a:buNone/>
            </a:pPr>
            <a:r>
              <a:rPr lang="en-US" sz="2000" i="1" dirty="0" smtClean="0"/>
              <a:t>“Croquet has been an amazing addition to our Club.  Added in June 2012, we never dreamed that it would be this popular.  Just one year later, we have more croquet players than golfers.  It’s the smartest thing we’ve ever done.”</a:t>
            </a:r>
          </a:p>
        </p:txBody>
      </p:sp>
      <p:sp>
        <p:nvSpPr>
          <p:cNvPr id="3" name="Slide Number Placeholder 2"/>
          <p:cNvSpPr>
            <a:spLocks noGrp="1"/>
          </p:cNvSpPr>
          <p:nvPr>
            <p:ph type="sldNum" sz="quarter" idx="12"/>
          </p:nvPr>
        </p:nvSpPr>
        <p:spPr/>
        <p:txBody>
          <a:bodyPr/>
          <a:lstStyle/>
          <a:p>
            <a:fld id="{F38DF745-7D3F-47F4-83A3-874385CFAA69}" type="slidenum">
              <a:rPr lang="en-US" smtClean="0"/>
              <a:pPr/>
              <a:t>11</a:t>
            </a:fld>
            <a:endParaRPr lang="en-US"/>
          </a:p>
        </p:txBody>
      </p:sp>
      <p:sp>
        <p:nvSpPr>
          <p:cNvPr id="4" name="Title 3"/>
          <p:cNvSpPr>
            <a:spLocks noGrp="1"/>
          </p:cNvSpPr>
          <p:nvPr>
            <p:ph type="title"/>
          </p:nvPr>
        </p:nvSpPr>
        <p:spPr/>
        <p:txBody>
          <a:bodyPr/>
          <a:lstStyle/>
          <a:p>
            <a:r>
              <a:rPr lang="en-US" dirty="0" smtClean="0"/>
              <a:t>Testimonials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199" t="26770" r="39534" b="33717"/>
          <a:stretch/>
        </p:blipFill>
        <p:spPr>
          <a:xfrm>
            <a:off x="1295400" y="2133600"/>
            <a:ext cx="1670304" cy="2418587"/>
          </a:xfrm>
          <a:prstGeom prst="rect">
            <a:avLst/>
          </a:prstGeom>
          <a:effectLst>
            <a:softEdge rad="139700"/>
          </a:effectLst>
        </p:spPr>
      </p:pic>
    </p:spTree>
    <p:extLst>
      <p:ext uri="{BB962C8B-B14F-4D97-AF65-F5344CB8AC3E}">
        <p14:creationId xmlns:p14="http://schemas.microsoft.com/office/powerpoint/2010/main" val="395485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0" y="2149476"/>
            <a:ext cx="5791200" cy="3877815"/>
          </a:xfrm>
        </p:spPr>
        <p:txBody>
          <a:bodyPr/>
          <a:lstStyle/>
          <a:p>
            <a:r>
              <a:rPr lang="en-US" dirty="0" smtClean="0"/>
              <a:t>David Dew, President </a:t>
            </a:r>
          </a:p>
          <a:p>
            <a:pPr marL="0" indent="0">
              <a:buNone/>
            </a:pPr>
            <a:r>
              <a:rPr lang="en-US" dirty="0" smtClean="0"/>
              <a:t>     Lake </a:t>
            </a:r>
            <a:r>
              <a:rPr lang="en-US" dirty="0" err="1" smtClean="0"/>
              <a:t>Toxaway</a:t>
            </a:r>
            <a:r>
              <a:rPr lang="en-US" dirty="0" smtClean="0"/>
              <a:t> Country Club</a:t>
            </a:r>
          </a:p>
          <a:p>
            <a:pPr marL="0" indent="0">
              <a:buNone/>
            </a:pPr>
            <a:endParaRPr lang="en-US" dirty="0" smtClean="0"/>
          </a:p>
          <a:p>
            <a:pPr marL="0" indent="0">
              <a:buNone/>
            </a:pPr>
            <a:r>
              <a:rPr lang="en-US" i="1" dirty="0" smtClean="0"/>
              <a:t>“Croquet has become an increasingly popular activity, particularly in the mountains of western North Carolina.”  We are proud to say that we were one of the first clubs in the area to offer this fun and competitive sport to our members.”</a:t>
            </a:r>
            <a:endParaRPr lang="en-US" i="1"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12</a:t>
            </a:fld>
            <a:endParaRPr lang="en-US"/>
          </a:p>
        </p:txBody>
      </p:sp>
      <p:sp>
        <p:nvSpPr>
          <p:cNvPr id="4" name="Title 3"/>
          <p:cNvSpPr>
            <a:spLocks noGrp="1"/>
          </p:cNvSpPr>
          <p:nvPr>
            <p:ph type="title"/>
          </p:nvPr>
        </p:nvSpPr>
        <p:spPr/>
        <p:txBody>
          <a:bodyPr/>
          <a:lstStyle/>
          <a:p>
            <a:r>
              <a:rPr lang="en-US" dirty="0" smtClean="0"/>
              <a:t>Testimonials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38096"/>
            <a:ext cx="1638681" cy="2184908"/>
          </a:xfrm>
          <a:prstGeom prst="rect">
            <a:avLst/>
          </a:prstGeom>
          <a:effectLst>
            <a:softEdge rad="63500"/>
          </a:effectLst>
        </p:spPr>
      </p:pic>
    </p:spTree>
    <p:extLst>
      <p:ext uri="{BB962C8B-B14F-4D97-AF65-F5344CB8AC3E}">
        <p14:creationId xmlns:p14="http://schemas.microsoft.com/office/powerpoint/2010/main" val="3234514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8275" y="2209800"/>
            <a:ext cx="6305550" cy="1637853"/>
          </a:xfrm>
        </p:spPr>
        <p:txBody>
          <a:bodyPr/>
          <a:lstStyle/>
          <a:p>
            <a:r>
              <a:rPr lang="en-US" dirty="0" smtClean="0"/>
              <a:t>Join the USCA as a member club for access to human and financial resources. </a:t>
            </a:r>
            <a:r>
              <a:rPr lang="en-US" sz="1800" dirty="0">
                <a:hlinkClick r:id="rId2"/>
              </a:rPr>
              <a:t>http://www.croquetamerica.com/usca/about/</a:t>
            </a:r>
            <a:endParaRPr lang="en-US" sz="1800"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13</a:t>
            </a:fld>
            <a:endParaRPr lang="en-US"/>
          </a:p>
        </p:txBody>
      </p:sp>
      <p:sp>
        <p:nvSpPr>
          <p:cNvPr id="4" name="Title 3"/>
          <p:cNvSpPr>
            <a:spLocks noGrp="1"/>
          </p:cNvSpPr>
          <p:nvPr>
            <p:ph type="title"/>
          </p:nvPr>
        </p:nvSpPr>
        <p:spPr/>
        <p:txBody>
          <a:bodyPr/>
          <a:lstStyle/>
          <a:p>
            <a:r>
              <a:rPr lang="en-US" dirty="0" smtClean="0"/>
              <a:t>How To Get Started</a:t>
            </a:r>
            <a:endParaRPr lang="en-US" dirty="0"/>
          </a:p>
        </p:txBody>
      </p:sp>
      <p:pic>
        <p:nvPicPr>
          <p:cNvPr id="6146" name="Picture 2" descr="US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57600"/>
            <a:ext cx="70485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2840"/>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8DF745-7D3F-47F4-83A3-874385CFAA69}" type="slidenum">
              <a:rPr lang="en-US" smtClean="0"/>
              <a:pPr/>
              <a:t>14</a:t>
            </a:fld>
            <a:endParaRPr lang="en-US"/>
          </a:p>
        </p:txBody>
      </p:sp>
      <p:sp>
        <p:nvSpPr>
          <p:cNvPr id="4" name="Title 3"/>
          <p:cNvSpPr>
            <a:spLocks noGrp="1"/>
          </p:cNvSpPr>
          <p:nvPr>
            <p:ph type="title"/>
          </p:nvPr>
        </p:nvSpPr>
        <p:spPr>
          <a:xfrm>
            <a:off x="228600" y="570156"/>
            <a:ext cx="8534400" cy="1054250"/>
          </a:xfrm>
        </p:spPr>
        <p:txBody>
          <a:bodyPr/>
          <a:lstStyle/>
          <a:p>
            <a:r>
              <a:rPr lang="en-US" sz="5200" dirty="0" smtClean="0"/>
              <a:t>Start Up Costs</a:t>
            </a:r>
            <a:endParaRPr lang="en-US" sz="5200" dirty="0"/>
          </a:p>
        </p:txBody>
      </p:sp>
      <p:sp>
        <p:nvSpPr>
          <p:cNvPr id="5" name="TextBox 4"/>
          <p:cNvSpPr txBox="1"/>
          <p:nvPr/>
        </p:nvSpPr>
        <p:spPr>
          <a:xfrm>
            <a:off x="5181600" y="2458808"/>
            <a:ext cx="3276600" cy="3582519"/>
          </a:xfrm>
          <a:prstGeom prst="rect">
            <a:avLst/>
          </a:prstGeom>
          <a:noFill/>
        </p:spPr>
        <p:txBody>
          <a:bodyPr wrap="square" rtlCol="0">
            <a:spAutoFit/>
          </a:bodyPr>
          <a:lstStyle/>
          <a:p>
            <a:pPr marL="365760" lvl="0" indent="-365760">
              <a:spcBef>
                <a:spcPct val="20000"/>
              </a:spcBef>
              <a:buClr>
                <a:srgbClr val="873624"/>
              </a:buClr>
              <a:buFont typeface="Wingdings" pitchFamily="2" charset="2"/>
              <a:buChar char=""/>
            </a:pPr>
            <a:r>
              <a:rPr lang="en-US" sz="2200" smtClean="0">
                <a:solidFill>
                  <a:prstClr val="black">
                    <a:lumMod val="85000"/>
                    <a:lumOff val="15000"/>
                  </a:prstClr>
                </a:solidFill>
              </a:rPr>
              <a:t>$50,000 - $75,000 </a:t>
            </a:r>
            <a:r>
              <a:rPr lang="en-US" sz="2200" dirty="0">
                <a:solidFill>
                  <a:prstClr val="black">
                    <a:lumMod val="85000"/>
                    <a:lumOff val="15000"/>
                  </a:prstClr>
                </a:solidFill>
              </a:rPr>
              <a:t>for one standalone </a:t>
            </a:r>
            <a:r>
              <a:rPr lang="en-US" sz="2200" dirty="0" smtClean="0">
                <a:solidFill>
                  <a:prstClr val="black">
                    <a:lumMod val="85000"/>
                    <a:lumOff val="15000"/>
                  </a:prstClr>
                </a:solidFill>
              </a:rPr>
              <a:t>lawn</a:t>
            </a:r>
          </a:p>
          <a:p>
            <a:pPr marL="365760" lvl="0" indent="-365760">
              <a:spcBef>
                <a:spcPct val="20000"/>
              </a:spcBef>
              <a:buClr>
                <a:srgbClr val="873624"/>
              </a:buClr>
              <a:buFont typeface="Wingdings" pitchFamily="2" charset="2"/>
              <a:buChar char=""/>
            </a:pPr>
            <a:endParaRPr lang="en-US" sz="2200" dirty="0">
              <a:solidFill>
                <a:prstClr val="black">
                  <a:lumMod val="85000"/>
                  <a:lumOff val="15000"/>
                </a:prstClr>
              </a:solidFill>
            </a:endParaRPr>
          </a:p>
          <a:p>
            <a:pPr marL="365760" lvl="0" indent="-365760">
              <a:spcBef>
                <a:spcPct val="20000"/>
              </a:spcBef>
              <a:buClr>
                <a:srgbClr val="873624"/>
              </a:buClr>
              <a:buFont typeface="Wingdings" pitchFamily="2" charset="2"/>
              <a:buChar char=""/>
            </a:pPr>
            <a:r>
              <a:rPr lang="en-US" sz="2200" dirty="0" smtClean="0">
                <a:solidFill>
                  <a:prstClr val="black">
                    <a:lumMod val="85000"/>
                    <a:lumOff val="15000"/>
                  </a:prstClr>
                </a:solidFill>
              </a:rPr>
              <a:t>Dimensions:</a:t>
            </a:r>
          </a:p>
          <a:p>
            <a:pPr lvl="0">
              <a:spcBef>
                <a:spcPct val="20000"/>
              </a:spcBef>
              <a:buClr>
                <a:srgbClr val="873624"/>
              </a:buClr>
            </a:pPr>
            <a:r>
              <a:rPr lang="en-US" sz="2200" dirty="0">
                <a:solidFill>
                  <a:prstClr val="black">
                    <a:lumMod val="85000"/>
                    <a:lumOff val="15000"/>
                  </a:prstClr>
                </a:solidFill>
              </a:rPr>
              <a:t> </a:t>
            </a:r>
            <a:r>
              <a:rPr lang="en-US" sz="2200" dirty="0" smtClean="0">
                <a:solidFill>
                  <a:prstClr val="black">
                    <a:lumMod val="85000"/>
                    <a:lumOff val="15000"/>
                  </a:prstClr>
                </a:solidFill>
              </a:rPr>
              <a:t>    30 </a:t>
            </a:r>
            <a:r>
              <a:rPr lang="en-US" sz="2200" dirty="0">
                <a:solidFill>
                  <a:prstClr val="black">
                    <a:lumMod val="85000"/>
                    <a:lumOff val="15000"/>
                  </a:prstClr>
                </a:solidFill>
              </a:rPr>
              <a:t>yards x 40 </a:t>
            </a:r>
            <a:r>
              <a:rPr lang="en-US" sz="2200" dirty="0" smtClean="0">
                <a:solidFill>
                  <a:prstClr val="black">
                    <a:lumMod val="85000"/>
                    <a:lumOff val="15000"/>
                  </a:prstClr>
                </a:solidFill>
              </a:rPr>
              <a:t>yards</a:t>
            </a:r>
          </a:p>
          <a:p>
            <a:pPr marL="365760" lvl="0" indent="-365760">
              <a:spcBef>
                <a:spcPct val="20000"/>
              </a:spcBef>
              <a:buClr>
                <a:srgbClr val="873624"/>
              </a:buClr>
              <a:buFont typeface="Wingdings" pitchFamily="2" charset="2"/>
              <a:buChar char=""/>
            </a:pPr>
            <a:endParaRPr lang="en-US" sz="2200" dirty="0">
              <a:solidFill>
                <a:prstClr val="black">
                  <a:lumMod val="85000"/>
                  <a:lumOff val="15000"/>
                </a:prstClr>
              </a:solidFill>
            </a:endParaRPr>
          </a:p>
          <a:p>
            <a:pPr marL="365760" lvl="0" indent="-365760">
              <a:spcBef>
                <a:spcPct val="20000"/>
              </a:spcBef>
              <a:buClr>
                <a:srgbClr val="873624"/>
              </a:buClr>
              <a:buFont typeface="Wingdings" pitchFamily="2" charset="2"/>
              <a:buChar char=""/>
            </a:pPr>
            <a:r>
              <a:rPr lang="en-US" sz="2200" dirty="0">
                <a:solidFill>
                  <a:prstClr val="black">
                    <a:lumMod val="85000"/>
                    <a:lumOff val="15000"/>
                  </a:prstClr>
                </a:solidFill>
              </a:rPr>
              <a:t>Consider building two lawns</a:t>
            </a:r>
          </a:p>
          <a:p>
            <a:pPr marL="365760" lvl="0" indent="-365760">
              <a:spcBef>
                <a:spcPct val="20000"/>
              </a:spcBef>
              <a:buClr>
                <a:srgbClr val="873624"/>
              </a:buClr>
              <a:buFont typeface="Wingdings" pitchFamily="2" charset="2"/>
              <a:buChar char=""/>
            </a:pPr>
            <a:endParaRPr lang="en-US" sz="2400" dirty="0">
              <a:solidFill>
                <a:prstClr val="black">
                  <a:lumMod val="85000"/>
                  <a:lumOff val="15000"/>
                </a:prst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2667000"/>
            <a:ext cx="3872179" cy="2574587"/>
          </a:xfrm>
          <a:prstGeom prst="rect">
            <a:avLst/>
          </a:prstGeom>
        </p:spPr>
      </p:pic>
    </p:spTree>
    <p:extLst>
      <p:ext uri="{BB962C8B-B14F-4D97-AF65-F5344CB8AC3E}">
        <p14:creationId xmlns:p14="http://schemas.microsoft.com/office/powerpoint/2010/main" val="242834591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8DF745-7D3F-47F4-83A3-874385CFAA69}" type="slidenum">
              <a:rPr lang="en-US" smtClean="0"/>
              <a:pPr/>
              <a:t>15</a:t>
            </a:fld>
            <a:endParaRPr lang="en-US"/>
          </a:p>
        </p:txBody>
      </p:sp>
      <p:sp>
        <p:nvSpPr>
          <p:cNvPr id="3" name="Title 2"/>
          <p:cNvSpPr>
            <a:spLocks noGrp="1"/>
          </p:cNvSpPr>
          <p:nvPr>
            <p:ph type="title"/>
          </p:nvPr>
        </p:nvSpPr>
        <p:spPr/>
        <p:txBody>
          <a:bodyPr/>
          <a:lstStyle/>
          <a:p>
            <a:r>
              <a:rPr lang="en-US" dirty="0" smtClean="0"/>
              <a:t>Private Financing</a:t>
            </a:r>
            <a:endParaRPr lang="en-US" dirty="0"/>
          </a:p>
        </p:txBody>
      </p:sp>
      <p:sp>
        <p:nvSpPr>
          <p:cNvPr id="4" name="Content Placeholder 3"/>
          <p:cNvSpPr>
            <a:spLocks noGrp="1"/>
          </p:cNvSpPr>
          <p:nvPr>
            <p:ph sz="quarter" idx="13"/>
          </p:nvPr>
        </p:nvSpPr>
        <p:spPr>
          <a:xfrm>
            <a:off x="768096" y="3276600"/>
            <a:ext cx="3803904" cy="1112520"/>
          </a:xfrm>
        </p:spPr>
        <p:txBody>
          <a:bodyPr>
            <a:normAutofit/>
          </a:bodyPr>
          <a:lstStyle/>
          <a:p>
            <a:r>
              <a:rPr lang="en-US" dirty="0" smtClean="0"/>
              <a:t>Raising Funds through Member Donations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3439671" cy="339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86801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8DF745-7D3F-47F4-83A3-874385CFAA69}" type="slidenum">
              <a:rPr lang="en-US" smtClean="0"/>
              <a:pPr/>
              <a:t>16</a:t>
            </a:fld>
            <a:endParaRPr lang="en-US"/>
          </a:p>
        </p:txBody>
      </p:sp>
      <p:sp>
        <p:nvSpPr>
          <p:cNvPr id="3" name="Title 2"/>
          <p:cNvSpPr>
            <a:spLocks noGrp="1"/>
          </p:cNvSpPr>
          <p:nvPr>
            <p:ph type="title"/>
          </p:nvPr>
        </p:nvSpPr>
        <p:spPr/>
        <p:txBody>
          <a:bodyPr/>
          <a:lstStyle/>
          <a:p>
            <a:r>
              <a:rPr lang="en-US" dirty="0" smtClean="0"/>
              <a:t>Club Financing</a:t>
            </a:r>
            <a:endParaRPr lang="en-US" dirty="0"/>
          </a:p>
        </p:txBody>
      </p:sp>
      <p:sp>
        <p:nvSpPr>
          <p:cNvPr id="4" name="Content Placeholder 3"/>
          <p:cNvSpPr>
            <a:spLocks noGrp="1"/>
          </p:cNvSpPr>
          <p:nvPr>
            <p:ph sz="quarter" idx="13"/>
          </p:nvPr>
        </p:nvSpPr>
        <p:spPr>
          <a:xfrm>
            <a:off x="914400" y="2663952"/>
            <a:ext cx="3346704" cy="2712720"/>
          </a:xfrm>
        </p:spPr>
        <p:txBody>
          <a:bodyPr>
            <a:normAutofit/>
          </a:bodyPr>
          <a:lstStyle/>
          <a:p>
            <a:r>
              <a:rPr lang="en-US" sz="2200" dirty="0" smtClean="0"/>
              <a:t>Add to the Club’s Annual Budget</a:t>
            </a:r>
          </a:p>
          <a:p>
            <a:endParaRPr lang="en-US" sz="2200" dirty="0" smtClean="0"/>
          </a:p>
          <a:p>
            <a:r>
              <a:rPr lang="en-US" sz="2200" dirty="0" smtClean="0"/>
              <a:t>Finance the project in full or in part</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667000"/>
            <a:ext cx="3771181" cy="2498408"/>
          </a:xfrm>
          <a:prstGeom prst="rect">
            <a:avLst/>
          </a:prstGeom>
        </p:spPr>
      </p:pic>
    </p:spTree>
    <p:extLst>
      <p:ext uri="{BB962C8B-B14F-4D97-AF65-F5344CB8AC3E}">
        <p14:creationId xmlns:p14="http://schemas.microsoft.com/office/powerpoint/2010/main" val="24846989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8DF745-7D3F-47F4-83A3-874385CFAA69}" type="slidenum">
              <a:rPr lang="en-US" smtClean="0"/>
              <a:pPr/>
              <a:t>17</a:t>
            </a:fld>
            <a:endParaRPr lang="en-US"/>
          </a:p>
        </p:txBody>
      </p:sp>
      <p:sp>
        <p:nvSpPr>
          <p:cNvPr id="3" name="Title 2"/>
          <p:cNvSpPr>
            <a:spLocks noGrp="1"/>
          </p:cNvSpPr>
          <p:nvPr>
            <p:ph type="title"/>
          </p:nvPr>
        </p:nvSpPr>
        <p:spPr/>
        <p:txBody>
          <a:bodyPr/>
          <a:lstStyle/>
          <a:p>
            <a:r>
              <a:rPr lang="en-US" dirty="0" smtClean="0"/>
              <a:t>Other Costs</a:t>
            </a:r>
            <a:endParaRPr lang="en-US" dirty="0"/>
          </a:p>
        </p:txBody>
      </p:sp>
      <p:sp>
        <p:nvSpPr>
          <p:cNvPr id="4" name="Content Placeholder 3"/>
          <p:cNvSpPr>
            <a:spLocks noGrp="1"/>
          </p:cNvSpPr>
          <p:nvPr>
            <p:ph sz="quarter" idx="13"/>
          </p:nvPr>
        </p:nvSpPr>
        <p:spPr>
          <a:xfrm>
            <a:off x="914399" y="2286000"/>
            <a:ext cx="3505200" cy="685800"/>
          </a:xfrm>
        </p:spPr>
        <p:txBody>
          <a:bodyPr>
            <a:normAutofit fontScale="92500"/>
          </a:bodyPr>
          <a:lstStyle/>
          <a:p>
            <a:pPr lvl="0">
              <a:buClr>
                <a:srgbClr val="873624"/>
              </a:buClr>
            </a:pPr>
            <a:r>
              <a:rPr lang="en-US" sz="2000" dirty="0">
                <a:solidFill>
                  <a:prstClr val="black">
                    <a:lumMod val="85000"/>
                    <a:lumOff val="15000"/>
                  </a:prstClr>
                </a:solidFill>
              </a:rPr>
              <a:t>Regular maintenance by Greens and Grounds </a:t>
            </a:r>
            <a:r>
              <a:rPr lang="en-US" sz="2000" dirty="0" smtClean="0">
                <a:solidFill>
                  <a:prstClr val="black">
                    <a:lumMod val="85000"/>
                    <a:lumOff val="15000"/>
                  </a:prstClr>
                </a:solidFill>
              </a:rPr>
              <a:t>crew</a:t>
            </a:r>
          </a:p>
          <a:p>
            <a:pPr lvl="0">
              <a:buClr>
                <a:srgbClr val="873624"/>
              </a:buClr>
            </a:pPr>
            <a:endParaRPr lang="en-US" sz="2200" dirty="0">
              <a:solidFill>
                <a:prstClr val="black">
                  <a:lumMod val="85000"/>
                  <a:lumOff val="15000"/>
                </a:prstClr>
              </a:solidFill>
            </a:endParaRPr>
          </a:p>
          <a:p>
            <a:endParaRPr lang="en-US" dirty="0"/>
          </a:p>
        </p:txBody>
      </p:sp>
      <p:sp>
        <p:nvSpPr>
          <p:cNvPr id="5" name="Content Placeholder 4"/>
          <p:cNvSpPr>
            <a:spLocks noGrp="1"/>
          </p:cNvSpPr>
          <p:nvPr>
            <p:ph sz="quarter" idx="14"/>
          </p:nvPr>
        </p:nvSpPr>
        <p:spPr>
          <a:xfrm>
            <a:off x="4495801" y="2286000"/>
            <a:ext cx="3962399" cy="762000"/>
          </a:xfrm>
        </p:spPr>
        <p:txBody>
          <a:bodyPr>
            <a:noAutofit/>
          </a:bodyPr>
          <a:lstStyle/>
          <a:p>
            <a:pPr lvl="0">
              <a:buClr>
                <a:srgbClr val="873624"/>
              </a:buClr>
            </a:pPr>
            <a:r>
              <a:rPr lang="en-US" sz="1900" dirty="0"/>
              <a:t>ROI from increased </a:t>
            </a:r>
            <a:r>
              <a:rPr lang="en-US" sz="1900"/>
              <a:t>revenue </a:t>
            </a:r>
            <a:r>
              <a:rPr lang="en-US" sz="1900" smtClean="0"/>
              <a:t>in </a:t>
            </a:r>
            <a:r>
              <a:rPr lang="en-US" sz="1900" dirty="0"/>
              <a:t>food, beverage, clothing and equipment sales</a:t>
            </a:r>
            <a:endParaRPr lang="en-US" sz="1900" dirty="0">
              <a:solidFill>
                <a:prstClr val="black">
                  <a:lumMod val="85000"/>
                  <a:lumOff val="1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505200"/>
            <a:ext cx="4571999" cy="3039893"/>
          </a:xfrm>
          <a:prstGeom prst="rect">
            <a:avLst/>
          </a:prstGeom>
        </p:spPr>
      </p:pic>
    </p:spTree>
    <p:extLst>
      <p:ext uri="{BB962C8B-B14F-4D97-AF65-F5344CB8AC3E}">
        <p14:creationId xmlns:p14="http://schemas.microsoft.com/office/powerpoint/2010/main" val="404643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3124200"/>
            <a:ext cx="3810000" cy="1561653"/>
          </a:xfrm>
        </p:spPr>
        <p:txBody>
          <a:bodyPr/>
          <a:lstStyle/>
          <a:p>
            <a:r>
              <a:rPr lang="en-US" dirty="0" smtClean="0"/>
              <a:t>Golf Croquet</a:t>
            </a:r>
          </a:p>
          <a:p>
            <a:pPr lvl="2"/>
            <a:r>
              <a:rPr lang="en-US" sz="1800" dirty="0" smtClean="0"/>
              <a:t>Easy to learn</a:t>
            </a:r>
          </a:p>
          <a:p>
            <a:pPr lvl="2"/>
            <a:r>
              <a:rPr lang="en-US" sz="1800" dirty="0" smtClean="0"/>
              <a:t>Easy to teach</a:t>
            </a:r>
            <a:endParaRPr lang="en-US" sz="1800"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18</a:t>
            </a:fld>
            <a:endParaRPr lang="en-US"/>
          </a:p>
        </p:txBody>
      </p:sp>
      <p:sp>
        <p:nvSpPr>
          <p:cNvPr id="4" name="Title 3"/>
          <p:cNvSpPr>
            <a:spLocks noGrp="1"/>
          </p:cNvSpPr>
          <p:nvPr>
            <p:ph type="title"/>
          </p:nvPr>
        </p:nvSpPr>
        <p:spPr/>
        <p:txBody>
          <a:bodyPr/>
          <a:lstStyle/>
          <a:p>
            <a:r>
              <a:rPr lang="en-US" dirty="0" smtClean="0"/>
              <a:t>Games To Play</a:t>
            </a:r>
            <a:endParaRPr lang="en-US" dirty="0"/>
          </a:p>
        </p:txBody>
      </p:sp>
      <p:sp>
        <p:nvSpPr>
          <p:cNvPr id="5" name="TextBox 4"/>
          <p:cNvSpPr txBox="1"/>
          <p:nvPr/>
        </p:nvSpPr>
        <p:spPr>
          <a:xfrm>
            <a:off x="1447800" y="4114800"/>
            <a:ext cx="184731" cy="369332"/>
          </a:xfrm>
          <a:prstGeom prst="rect">
            <a:avLst/>
          </a:prstGeom>
          <a:noFill/>
        </p:spPr>
        <p:txBody>
          <a:bodyPr wrap="none" rtlCol="0">
            <a:spAutoFit/>
          </a:bodyPr>
          <a:lstStyle/>
          <a:p>
            <a:endParaRPr lang="en-US"/>
          </a:p>
        </p:txBody>
      </p:sp>
      <p:pic>
        <p:nvPicPr>
          <p:cNvPr id="8195" name="Picture 3" descr="U:\My Documents\My Pictures\2011 Croquet\Mussafer 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35994"/>
            <a:ext cx="2498568" cy="375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Be proactive:</a:t>
            </a:r>
          </a:p>
          <a:p>
            <a:pPr lvl="2"/>
            <a:r>
              <a:rPr lang="en-US" sz="1600" dirty="0"/>
              <a:t>Look for ways to keep your members longer</a:t>
            </a:r>
          </a:p>
          <a:p>
            <a:pPr lvl="2"/>
            <a:r>
              <a:rPr lang="en-US" sz="1600" dirty="0"/>
              <a:t>Attract new members</a:t>
            </a:r>
          </a:p>
          <a:p>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19</a:t>
            </a:fld>
            <a:endParaRPr lang="en-US"/>
          </a:p>
        </p:txBody>
      </p:sp>
      <p:sp>
        <p:nvSpPr>
          <p:cNvPr id="4" name="Title 3"/>
          <p:cNvSpPr>
            <a:spLocks noGrp="1"/>
          </p:cNvSpPr>
          <p:nvPr>
            <p:ph type="title"/>
          </p:nvPr>
        </p:nvSpPr>
        <p:spPr>
          <a:xfrm>
            <a:off x="381000" y="533400"/>
            <a:ext cx="8455510" cy="1054250"/>
          </a:xfrm>
        </p:spPr>
        <p:txBody>
          <a:bodyPr/>
          <a:lstStyle/>
          <a:p>
            <a:r>
              <a:rPr lang="en-US" dirty="0" smtClean="0"/>
              <a:t>It’s Good for Membership</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429000"/>
            <a:ext cx="4648200" cy="3090558"/>
          </a:xfrm>
          <a:prstGeom prst="rect">
            <a:avLst/>
          </a:prstGeom>
        </p:spPr>
      </p:pic>
    </p:spTree>
    <p:extLst>
      <p:ext uri="{BB962C8B-B14F-4D97-AF65-F5344CB8AC3E}">
        <p14:creationId xmlns:p14="http://schemas.microsoft.com/office/powerpoint/2010/main" val="26081535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7301753" cy="2095053"/>
          </a:xfrm>
        </p:spPr>
        <p:txBody>
          <a:bodyPr>
            <a:normAutofit/>
          </a:bodyPr>
          <a:lstStyle/>
          <a:p>
            <a:r>
              <a:rPr lang="en-US" sz="2000" dirty="0" smtClean="0"/>
              <a:t>As evidenced by the big surge of croquet in the mountains of North Carolina, many clubs are now building lawns to be competitive within the market place.  You can’t afford not to have one!  </a:t>
            </a:r>
          </a:p>
        </p:txBody>
      </p:sp>
      <p:sp>
        <p:nvSpPr>
          <p:cNvPr id="3" name="Slide Number Placeholder 2"/>
          <p:cNvSpPr>
            <a:spLocks noGrp="1"/>
          </p:cNvSpPr>
          <p:nvPr>
            <p:ph type="sldNum" sz="quarter" idx="12"/>
          </p:nvPr>
        </p:nvSpPr>
        <p:spPr/>
        <p:txBody>
          <a:bodyPr/>
          <a:lstStyle/>
          <a:p>
            <a:fld id="{F38DF745-7D3F-47F4-83A3-874385CFAA69}" type="slidenum">
              <a:rPr lang="en-US" smtClean="0"/>
              <a:pPr/>
              <a:t>2</a:t>
            </a:fld>
            <a:endParaRPr lang="en-US"/>
          </a:p>
        </p:txBody>
      </p:sp>
      <p:sp>
        <p:nvSpPr>
          <p:cNvPr id="4" name="Title 3"/>
          <p:cNvSpPr>
            <a:spLocks noGrp="1"/>
          </p:cNvSpPr>
          <p:nvPr>
            <p:ph type="title"/>
          </p:nvPr>
        </p:nvSpPr>
        <p:spPr/>
        <p:txBody>
          <a:bodyPr/>
          <a:lstStyle/>
          <a:p>
            <a:r>
              <a:rPr lang="en-US" dirty="0" smtClean="0"/>
              <a:t>Why, You Ask?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530330"/>
            <a:ext cx="4572000" cy="3039893"/>
          </a:xfrm>
          <a:prstGeom prst="rect">
            <a:avLst/>
          </a:prstGeom>
        </p:spPr>
      </p:pic>
    </p:spTree>
    <p:extLst>
      <p:ext uri="{BB962C8B-B14F-4D97-AF65-F5344CB8AC3E}">
        <p14:creationId xmlns:p14="http://schemas.microsoft.com/office/powerpoint/2010/main" val="2655518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860066"/>
            <a:ext cx="2882153" cy="2018853"/>
          </a:xfrm>
        </p:spPr>
        <p:txBody>
          <a:bodyPr>
            <a:normAutofit/>
          </a:bodyPr>
          <a:lstStyle/>
          <a:p>
            <a:pPr marL="0" indent="0">
              <a:buNone/>
            </a:pPr>
            <a:endParaRPr lang="en-US" sz="2000" dirty="0" smtClean="0"/>
          </a:p>
          <a:p>
            <a:r>
              <a:rPr lang="en-US" sz="2000" dirty="0" smtClean="0"/>
              <a:t>You could be losing members while you wait!</a:t>
            </a:r>
            <a:endParaRPr lang="en-US" sz="1600" dirty="0" smtClean="0"/>
          </a:p>
          <a:p>
            <a:endParaRPr lang="en-US" sz="2000" dirty="0" smtClean="0"/>
          </a:p>
        </p:txBody>
      </p:sp>
      <p:sp>
        <p:nvSpPr>
          <p:cNvPr id="3" name="Slide Number Placeholder 2"/>
          <p:cNvSpPr>
            <a:spLocks noGrp="1"/>
          </p:cNvSpPr>
          <p:nvPr>
            <p:ph type="sldNum" sz="quarter" idx="12"/>
          </p:nvPr>
        </p:nvSpPr>
        <p:spPr/>
        <p:txBody>
          <a:bodyPr/>
          <a:lstStyle/>
          <a:p>
            <a:fld id="{F38DF745-7D3F-47F4-83A3-874385CFAA69}" type="slidenum">
              <a:rPr lang="en-US" smtClean="0"/>
              <a:pPr/>
              <a:t>20</a:t>
            </a:fld>
            <a:endParaRPr lang="en-US"/>
          </a:p>
        </p:txBody>
      </p:sp>
      <p:sp>
        <p:nvSpPr>
          <p:cNvPr id="4" name="Title 3"/>
          <p:cNvSpPr>
            <a:spLocks noGrp="1"/>
          </p:cNvSpPr>
          <p:nvPr>
            <p:ph type="title"/>
          </p:nvPr>
        </p:nvSpPr>
        <p:spPr/>
        <p:txBody>
          <a:bodyPr/>
          <a:lstStyle/>
          <a:p>
            <a:r>
              <a:rPr lang="en-US" dirty="0" smtClean="0"/>
              <a:t>Don’t Be Left Out!</a:t>
            </a:r>
            <a:endParaRPr lang="en-US" dirty="0"/>
          </a:p>
        </p:txBody>
      </p:sp>
      <p:sp>
        <p:nvSpPr>
          <p:cNvPr id="6" name="TextBox 5"/>
          <p:cNvSpPr txBox="1"/>
          <p:nvPr/>
        </p:nvSpPr>
        <p:spPr>
          <a:xfrm>
            <a:off x="3886200" y="2743200"/>
            <a:ext cx="3276600" cy="369332"/>
          </a:xfrm>
          <a:prstGeom prst="rect">
            <a:avLst/>
          </a:prstGeom>
          <a:noFill/>
        </p:spPr>
        <p:txBody>
          <a:bodyPr wrap="square" rtlCol="0">
            <a:spAutoFit/>
          </a:bodyPr>
          <a:lstStyle/>
          <a:p>
            <a:endParaRPr lang="en-US" dirty="0"/>
          </a:p>
        </p:txBody>
      </p:sp>
      <p:pic>
        <p:nvPicPr>
          <p:cNvPr id="9219" name="Picture 3" descr="U:\My Documents\My Pictures\2012 Palm Beach Croquet\IMG_02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67" b="9929"/>
          <a:stretch/>
        </p:blipFill>
        <p:spPr bwMode="auto">
          <a:xfrm>
            <a:off x="3922776" y="2667000"/>
            <a:ext cx="4038601" cy="240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769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Currently over 4.5 million people are playing croquet in the United States.</a:t>
            </a:r>
          </a:p>
          <a:p>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3</a:t>
            </a:fld>
            <a:endParaRPr lang="en-US"/>
          </a:p>
        </p:txBody>
      </p:sp>
      <p:sp>
        <p:nvSpPr>
          <p:cNvPr id="4" name="Title 3"/>
          <p:cNvSpPr>
            <a:spLocks noGrp="1"/>
          </p:cNvSpPr>
          <p:nvPr>
            <p:ph type="title"/>
          </p:nvPr>
        </p:nvSpPr>
        <p:spPr/>
        <p:txBody>
          <a:bodyPr/>
          <a:lstStyle/>
          <a:p>
            <a:r>
              <a:rPr lang="en-US" dirty="0" smtClean="0"/>
              <a:t>Growing in Popularity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276600"/>
            <a:ext cx="4038600" cy="3028950"/>
          </a:xfrm>
          <a:prstGeom prst="rect">
            <a:avLst/>
          </a:prstGeom>
        </p:spPr>
      </p:pic>
    </p:spTree>
    <p:extLst>
      <p:ext uri="{BB962C8B-B14F-4D97-AF65-F5344CB8AC3E}">
        <p14:creationId xmlns:p14="http://schemas.microsoft.com/office/powerpoint/2010/main" val="34297956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226543"/>
            <a:ext cx="5943600" cy="1690655"/>
          </a:xfrm>
        </p:spPr>
        <p:txBody>
          <a:bodyPr>
            <a:normAutofit/>
          </a:bodyPr>
          <a:lstStyle/>
          <a:p>
            <a:r>
              <a:rPr lang="en-US" sz="2200" dirty="0" smtClean="0"/>
              <a:t> It’s very social</a:t>
            </a:r>
          </a:p>
        </p:txBody>
      </p:sp>
      <p:sp>
        <p:nvSpPr>
          <p:cNvPr id="3" name="Slide Number Placeholder 2"/>
          <p:cNvSpPr>
            <a:spLocks noGrp="1"/>
          </p:cNvSpPr>
          <p:nvPr>
            <p:ph type="sldNum" sz="quarter" idx="12"/>
          </p:nvPr>
        </p:nvSpPr>
        <p:spPr/>
        <p:txBody>
          <a:bodyPr/>
          <a:lstStyle/>
          <a:p>
            <a:fld id="{F38DF745-7D3F-47F4-83A3-874385CFAA69}" type="slidenum">
              <a:rPr lang="en-US" smtClean="0"/>
              <a:pPr/>
              <a:t>4</a:t>
            </a:fld>
            <a:endParaRPr lang="en-US"/>
          </a:p>
        </p:txBody>
      </p:sp>
      <p:sp>
        <p:nvSpPr>
          <p:cNvPr id="4" name="Title 3"/>
          <p:cNvSpPr>
            <a:spLocks noGrp="1"/>
          </p:cNvSpPr>
          <p:nvPr>
            <p:ph type="title"/>
          </p:nvPr>
        </p:nvSpPr>
        <p:spPr/>
        <p:txBody>
          <a:bodyPr/>
          <a:lstStyle/>
          <a:p>
            <a:r>
              <a:rPr lang="en-US" dirty="0" smtClean="0"/>
              <a:t>Members Love It!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599" y="2895600"/>
            <a:ext cx="5196229" cy="3454939"/>
          </a:xfrm>
          <a:prstGeom prst="rect">
            <a:avLst/>
          </a:prstGeom>
        </p:spPr>
      </p:pic>
    </p:spTree>
    <p:extLst>
      <p:ext uri="{BB962C8B-B14F-4D97-AF65-F5344CB8AC3E}">
        <p14:creationId xmlns:p14="http://schemas.microsoft.com/office/powerpoint/2010/main" val="533526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2667000"/>
            <a:ext cx="3886200" cy="2209800"/>
          </a:xfrm>
        </p:spPr>
        <p:txBody>
          <a:bodyPr/>
          <a:lstStyle/>
          <a:p>
            <a:r>
              <a:rPr lang="en-US" dirty="0" smtClean="0"/>
              <a:t>Everyone!  It’s Age </a:t>
            </a:r>
            <a:r>
              <a:rPr lang="en-US" dirty="0"/>
              <a:t>&amp; gender neutral </a:t>
            </a:r>
            <a:endParaRPr lang="en-US" dirty="0" smtClean="0"/>
          </a:p>
          <a:p>
            <a:pPr marL="0" indent="0">
              <a:buNone/>
            </a:pPr>
            <a:endParaRPr lang="en-US" dirty="0" smtClean="0"/>
          </a:p>
          <a:p>
            <a:r>
              <a:rPr lang="en-US" dirty="0" smtClean="0"/>
              <a:t>Brings people of all interests together </a:t>
            </a:r>
            <a:endParaRPr lang="en-US" dirty="0"/>
          </a:p>
          <a:p>
            <a:pPr marL="0" indent="0">
              <a:buNone/>
            </a:pP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5</a:t>
            </a:fld>
            <a:endParaRPr lang="en-US"/>
          </a:p>
        </p:txBody>
      </p:sp>
      <p:sp>
        <p:nvSpPr>
          <p:cNvPr id="4" name="Title 3"/>
          <p:cNvSpPr>
            <a:spLocks noGrp="1"/>
          </p:cNvSpPr>
          <p:nvPr>
            <p:ph type="title"/>
          </p:nvPr>
        </p:nvSpPr>
        <p:spPr/>
        <p:txBody>
          <a:bodyPr/>
          <a:lstStyle/>
          <a:p>
            <a:r>
              <a:rPr lang="en-US" dirty="0" smtClean="0"/>
              <a:t>Who Can Play?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0"/>
            <a:ext cx="3200400" cy="3200400"/>
          </a:xfrm>
          <a:prstGeom prst="rect">
            <a:avLst/>
          </a:prstGeom>
        </p:spPr>
      </p:pic>
    </p:spTree>
    <p:extLst>
      <p:ext uri="{BB962C8B-B14F-4D97-AF65-F5344CB8AC3E}">
        <p14:creationId xmlns:p14="http://schemas.microsoft.com/office/powerpoint/2010/main" val="389830974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94853"/>
          </a:xfrm>
        </p:spPr>
        <p:txBody>
          <a:bodyPr/>
          <a:lstStyle/>
          <a:p>
            <a:r>
              <a:rPr lang="en-US" dirty="0" smtClean="0"/>
              <a:t>It’s </a:t>
            </a:r>
            <a:r>
              <a:rPr lang="en-US" dirty="0"/>
              <a:t>a </a:t>
            </a:r>
            <a:r>
              <a:rPr lang="en-US" i="1" dirty="0"/>
              <a:t>GREAT</a:t>
            </a:r>
            <a:r>
              <a:rPr lang="en-US" dirty="0"/>
              <a:t> replacement </a:t>
            </a:r>
            <a:r>
              <a:rPr lang="en-US" dirty="0" smtClean="0"/>
              <a:t>sport</a:t>
            </a:r>
          </a:p>
          <a:p>
            <a:endParaRPr lang="en-US" dirty="0"/>
          </a:p>
          <a:p>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6</a:t>
            </a:fld>
            <a:endParaRPr lang="en-US"/>
          </a:p>
        </p:txBody>
      </p:sp>
      <p:sp>
        <p:nvSpPr>
          <p:cNvPr id="4" name="Title 3"/>
          <p:cNvSpPr>
            <a:spLocks noGrp="1"/>
          </p:cNvSpPr>
          <p:nvPr>
            <p:ph type="title"/>
          </p:nvPr>
        </p:nvSpPr>
        <p:spPr/>
        <p:txBody>
          <a:bodyPr/>
          <a:lstStyle/>
          <a:p>
            <a:r>
              <a:rPr lang="en-US" dirty="0" smtClean="0"/>
              <a:t>Replacement Sport</a:t>
            </a:r>
            <a:endParaRPr lang="en-US" dirty="0"/>
          </a:p>
        </p:txBody>
      </p:sp>
      <p:sp>
        <p:nvSpPr>
          <p:cNvPr id="9" name="Content Placeholder 1"/>
          <p:cNvSpPr txBox="1">
            <a:spLocks/>
          </p:cNvSpPr>
          <p:nvPr/>
        </p:nvSpPr>
        <p:spPr>
          <a:xfrm>
            <a:off x="3124200" y="2895599"/>
            <a:ext cx="5029200" cy="3725415"/>
          </a:xfrm>
          <a:prstGeom prst="rect">
            <a:avLst/>
          </a:prstGeom>
        </p:spPr>
        <p:txBody>
          <a:bodyPr vert="horz" lIns="91440" tIns="45720" rIns="91440" bIns="45720" rtlCol="0">
            <a:normAutofit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dirty="0" smtClean="0"/>
              <a:t>Jim Estes, Member</a:t>
            </a:r>
          </a:p>
          <a:p>
            <a:pPr marL="0" indent="0">
              <a:buFont typeface="Wingdings" pitchFamily="2" charset="2"/>
              <a:buNone/>
            </a:pPr>
            <a:r>
              <a:rPr lang="en-US" sz="2000" dirty="0" smtClean="0"/>
              <a:t>      Highlands Falls Country Club</a:t>
            </a:r>
          </a:p>
          <a:p>
            <a:pPr marL="0" indent="0">
              <a:buFont typeface="Wingdings" pitchFamily="2" charset="2"/>
              <a:buNone/>
            </a:pPr>
            <a:endParaRPr lang="en-US" sz="2000" dirty="0" smtClean="0"/>
          </a:p>
          <a:p>
            <a:pPr marL="0" indent="0">
              <a:buFont typeface="Wingdings" pitchFamily="2" charset="2"/>
              <a:buNone/>
            </a:pPr>
            <a:r>
              <a:rPr lang="en-US" sz="2000" i="1" dirty="0" smtClean="0"/>
              <a:t>“It happened to me – it has happened to so many.  I was a typical amateur jock in multiple sports including tennis, racquetball, skiing and even single digit golf.  Four back surgeries later, it all came to an end.  But, then I found croquet!  I now enjoy playing a sport competitively again.   I find croquet to be demanding in skill and strategy, while being easy on the body.”</a:t>
            </a:r>
            <a:endParaRPr lang="en-US" sz="2000" i="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804" t="32001" r="42843" b="41544"/>
          <a:stretch/>
        </p:blipFill>
        <p:spPr>
          <a:xfrm>
            <a:off x="1335024" y="2718816"/>
            <a:ext cx="1704621" cy="2133600"/>
          </a:xfrm>
          <a:prstGeom prst="rect">
            <a:avLst/>
          </a:prstGeom>
          <a:effectLst>
            <a:softEdge rad="63500"/>
          </a:effectLst>
        </p:spPr>
      </p:pic>
    </p:spTree>
    <p:extLst>
      <p:ext uri="{BB962C8B-B14F-4D97-AF65-F5344CB8AC3E}">
        <p14:creationId xmlns:p14="http://schemas.microsoft.com/office/powerpoint/2010/main" val="1411843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124200"/>
            <a:ext cx="4572000" cy="1447800"/>
          </a:xfrm>
        </p:spPr>
        <p:txBody>
          <a:bodyPr/>
          <a:lstStyle/>
          <a:p>
            <a:r>
              <a:rPr lang="en-US" dirty="0" smtClean="0"/>
              <a:t>It’s </a:t>
            </a:r>
            <a:r>
              <a:rPr lang="en-US" dirty="0"/>
              <a:t>as competitive as </a:t>
            </a:r>
            <a:r>
              <a:rPr lang="en-US" u="sng" dirty="0" smtClean="0"/>
              <a:t>YOU </a:t>
            </a:r>
            <a:r>
              <a:rPr lang="en-US" dirty="0"/>
              <a:t>want  </a:t>
            </a:r>
            <a:r>
              <a:rPr lang="en-US" dirty="0" smtClean="0"/>
              <a:t>it </a:t>
            </a:r>
            <a:r>
              <a:rPr lang="en-US" dirty="0"/>
              <a:t>to be!</a:t>
            </a:r>
          </a:p>
          <a:p>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7</a:t>
            </a:fld>
            <a:endParaRPr lang="en-US"/>
          </a:p>
        </p:txBody>
      </p:sp>
      <p:sp>
        <p:nvSpPr>
          <p:cNvPr id="4" name="Title 3"/>
          <p:cNvSpPr>
            <a:spLocks noGrp="1"/>
          </p:cNvSpPr>
          <p:nvPr>
            <p:ph type="title"/>
          </p:nvPr>
        </p:nvSpPr>
        <p:spPr>
          <a:xfrm>
            <a:off x="609600" y="533400"/>
            <a:ext cx="7998310" cy="1054250"/>
          </a:xfrm>
        </p:spPr>
        <p:txBody>
          <a:bodyPr/>
          <a:lstStyle/>
          <a:p>
            <a:r>
              <a:rPr lang="en-US" dirty="0" smtClean="0"/>
              <a:t>It’s Challenging...Or Not!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133600"/>
            <a:ext cx="2743200" cy="3657600"/>
          </a:xfrm>
          <a:prstGeom prst="rect">
            <a:avLst/>
          </a:prstGeom>
        </p:spPr>
      </p:pic>
    </p:spTree>
    <p:extLst>
      <p:ext uri="{BB962C8B-B14F-4D97-AF65-F5344CB8AC3E}">
        <p14:creationId xmlns:p14="http://schemas.microsoft.com/office/powerpoint/2010/main" val="3776158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8DF745-7D3F-47F4-83A3-874385CFAA69}" type="slidenum">
              <a:rPr lang="en-US" smtClean="0"/>
              <a:pPr/>
              <a:t>8</a:t>
            </a:fld>
            <a:endParaRPr lang="en-US"/>
          </a:p>
        </p:txBody>
      </p:sp>
      <p:sp>
        <p:nvSpPr>
          <p:cNvPr id="4" name="Title 3"/>
          <p:cNvSpPr>
            <a:spLocks noGrp="1"/>
          </p:cNvSpPr>
          <p:nvPr>
            <p:ph type="title"/>
          </p:nvPr>
        </p:nvSpPr>
        <p:spPr/>
        <p:txBody>
          <a:bodyPr/>
          <a:lstStyle/>
          <a:p>
            <a:r>
              <a:rPr lang="en-US" dirty="0" smtClean="0"/>
              <a:t>It’s Low Impact</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743200"/>
            <a:ext cx="4052655" cy="2694585"/>
          </a:xfrm>
          <a:prstGeom prst="rect">
            <a:avLst/>
          </a:prstGeom>
        </p:spPr>
      </p:pic>
      <p:sp>
        <p:nvSpPr>
          <p:cNvPr id="12" name="TextBox 11"/>
          <p:cNvSpPr txBox="1"/>
          <p:nvPr/>
        </p:nvSpPr>
        <p:spPr>
          <a:xfrm>
            <a:off x="5410200" y="3124200"/>
            <a:ext cx="3124200" cy="2234458"/>
          </a:xfrm>
          <a:prstGeom prst="rect">
            <a:avLst/>
          </a:prstGeom>
          <a:noFill/>
        </p:spPr>
        <p:txBody>
          <a:bodyPr wrap="square" rtlCol="0">
            <a:spAutoFit/>
          </a:bodyPr>
          <a:lstStyle/>
          <a:p>
            <a:pPr marL="365760" lvl="0" indent="-365760">
              <a:spcBef>
                <a:spcPct val="20000"/>
              </a:spcBef>
              <a:buClr>
                <a:srgbClr val="873624"/>
              </a:buClr>
              <a:buFont typeface="Wingdings" pitchFamily="2" charset="2"/>
              <a:buChar char=""/>
            </a:pPr>
            <a:r>
              <a:rPr lang="en-US" sz="2400" dirty="0" smtClean="0">
                <a:solidFill>
                  <a:prstClr val="black">
                    <a:lumMod val="85000"/>
                    <a:lumOff val="15000"/>
                  </a:prstClr>
                </a:solidFill>
              </a:rPr>
              <a:t>Easy on the body</a:t>
            </a:r>
          </a:p>
          <a:p>
            <a:pPr marL="365760" lvl="0" indent="-365760">
              <a:spcBef>
                <a:spcPct val="20000"/>
              </a:spcBef>
              <a:buClr>
                <a:srgbClr val="873624"/>
              </a:buClr>
              <a:buFont typeface="Wingdings" pitchFamily="2" charset="2"/>
              <a:buChar char=""/>
            </a:pPr>
            <a:endParaRPr lang="en-US" sz="2400" dirty="0">
              <a:solidFill>
                <a:prstClr val="black">
                  <a:lumMod val="85000"/>
                  <a:lumOff val="15000"/>
                </a:prstClr>
              </a:solidFill>
            </a:endParaRPr>
          </a:p>
          <a:p>
            <a:pPr marL="365760" lvl="0" indent="-365760">
              <a:spcBef>
                <a:spcPct val="20000"/>
              </a:spcBef>
              <a:buClr>
                <a:srgbClr val="873624"/>
              </a:buClr>
              <a:buFont typeface="Wingdings" pitchFamily="2" charset="2"/>
              <a:buChar char=""/>
            </a:pPr>
            <a:r>
              <a:rPr lang="en-US" sz="2400" dirty="0" smtClean="0">
                <a:solidFill>
                  <a:prstClr val="black">
                    <a:lumMod val="85000"/>
                    <a:lumOff val="15000"/>
                  </a:prstClr>
                </a:solidFill>
              </a:rPr>
              <a:t>Easy on the Knees</a:t>
            </a:r>
          </a:p>
          <a:p>
            <a:pPr marL="365760" lvl="0" indent="-365760">
              <a:spcBef>
                <a:spcPct val="20000"/>
              </a:spcBef>
              <a:buClr>
                <a:srgbClr val="873624"/>
              </a:buClr>
              <a:buFont typeface="Wingdings" pitchFamily="2" charset="2"/>
              <a:buChar char=""/>
            </a:pPr>
            <a:endParaRPr lang="en-US" sz="2400" dirty="0">
              <a:solidFill>
                <a:prstClr val="black">
                  <a:lumMod val="85000"/>
                  <a:lumOff val="15000"/>
                </a:prstClr>
              </a:solidFill>
            </a:endParaRPr>
          </a:p>
          <a:p>
            <a:pPr marL="365760" lvl="0" indent="-365760">
              <a:spcBef>
                <a:spcPct val="20000"/>
              </a:spcBef>
              <a:buClr>
                <a:srgbClr val="873624"/>
              </a:buClr>
              <a:buFont typeface="Wingdings" pitchFamily="2" charset="2"/>
              <a:buChar char=""/>
            </a:pPr>
            <a:endParaRPr lang="en-US" sz="2400" dirty="0">
              <a:solidFill>
                <a:prstClr val="black">
                  <a:lumMod val="85000"/>
                  <a:lumOff val="15000"/>
                </a:prstClr>
              </a:solidFill>
            </a:endParaRPr>
          </a:p>
        </p:txBody>
      </p:sp>
    </p:spTree>
    <p:extLst>
      <p:ext uri="{BB962C8B-B14F-4D97-AF65-F5344CB8AC3E}">
        <p14:creationId xmlns:p14="http://schemas.microsoft.com/office/powerpoint/2010/main" val="3308873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Clubs Need It!</a:t>
            </a:r>
            <a:endParaRPr lang="en-US" sz="4800" dirty="0"/>
          </a:p>
        </p:txBody>
      </p:sp>
      <p:sp>
        <p:nvSpPr>
          <p:cNvPr id="2" name="Content Placeholder 1"/>
          <p:cNvSpPr>
            <a:spLocks noGrp="1"/>
          </p:cNvSpPr>
          <p:nvPr>
            <p:ph sz="half" idx="2"/>
          </p:nvPr>
        </p:nvSpPr>
        <p:spPr>
          <a:xfrm>
            <a:off x="914400" y="2895600"/>
            <a:ext cx="3581400" cy="2571750"/>
          </a:xfrm>
        </p:spPr>
        <p:txBody>
          <a:bodyPr>
            <a:normAutofit fontScale="92500" lnSpcReduction="20000"/>
          </a:bodyPr>
          <a:lstStyle/>
          <a:p>
            <a:r>
              <a:rPr lang="en-US" sz="2100" dirty="0" smtClean="0"/>
              <a:t>Increases membership</a:t>
            </a:r>
          </a:p>
          <a:p>
            <a:pPr marL="0" indent="0">
              <a:buNone/>
            </a:pPr>
            <a:endParaRPr lang="en-US" sz="2100" dirty="0" smtClean="0"/>
          </a:p>
          <a:p>
            <a:r>
              <a:rPr lang="en-US" sz="2100" dirty="0" smtClean="0"/>
              <a:t>Increases member retention</a:t>
            </a:r>
          </a:p>
          <a:p>
            <a:endParaRPr lang="en-US" sz="2100" dirty="0"/>
          </a:p>
          <a:p>
            <a:r>
              <a:rPr lang="en-US" sz="2100" dirty="0"/>
              <a:t>Improves camaraderie</a:t>
            </a:r>
          </a:p>
          <a:p>
            <a:endParaRPr lang="en-US" sz="2100" dirty="0" smtClean="0"/>
          </a:p>
          <a:p>
            <a:endParaRPr lang="en-US" sz="2100" dirty="0" smtClean="0"/>
          </a:p>
          <a:p>
            <a:pPr marL="0" indent="0">
              <a:buNone/>
            </a:pPr>
            <a:r>
              <a:rPr lang="en-US" sz="2100" dirty="0" smtClean="0"/>
              <a:t>  </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F38DF745-7D3F-47F4-83A3-874385CFAA69}" type="slidenum">
              <a:rPr lang="en-US" smtClean="0"/>
              <a:pPr/>
              <a:t>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2514600"/>
            <a:ext cx="3643376" cy="2732532"/>
          </a:xfrm>
          <a:prstGeom prst="rect">
            <a:avLst/>
          </a:prstGeom>
        </p:spPr>
      </p:pic>
    </p:spTree>
    <p:extLst>
      <p:ext uri="{BB962C8B-B14F-4D97-AF65-F5344CB8AC3E}">
        <p14:creationId xmlns:p14="http://schemas.microsoft.com/office/powerpoint/2010/main" val="3580694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779</TotalTime>
  <Words>524</Words>
  <Application>Microsoft Office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Hardcover</vt:lpstr>
      <vt:lpstr>Croquet... </vt:lpstr>
      <vt:lpstr>Why, You Ask?</vt:lpstr>
      <vt:lpstr>Growing in Popularity</vt:lpstr>
      <vt:lpstr>Members Love It!</vt:lpstr>
      <vt:lpstr>Who Can Play?</vt:lpstr>
      <vt:lpstr>Replacement Sport</vt:lpstr>
      <vt:lpstr>It’s Challenging...Or Not!</vt:lpstr>
      <vt:lpstr>It’s Low Impact</vt:lpstr>
      <vt:lpstr>Clubs Need It!</vt:lpstr>
      <vt:lpstr>Bottom Line Benefits</vt:lpstr>
      <vt:lpstr>Testimonials</vt:lpstr>
      <vt:lpstr>Testimonials</vt:lpstr>
      <vt:lpstr>How To Get Started</vt:lpstr>
      <vt:lpstr>Start Up Costs</vt:lpstr>
      <vt:lpstr>Private Financing</vt:lpstr>
      <vt:lpstr>Club Financing</vt:lpstr>
      <vt:lpstr>Other Costs</vt:lpstr>
      <vt:lpstr>Games To Play</vt:lpstr>
      <vt:lpstr>It’s Good for Membership</vt:lpstr>
      <vt:lpstr>Don’t Be Left Out!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Croquet... Don’t be left out!</dc:title>
  <dc:creator>ldelgado</dc:creator>
  <cp:lastModifiedBy>ldelgado</cp:lastModifiedBy>
  <cp:revision>51</cp:revision>
  <dcterms:created xsi:type="dcterms:W3CDTF">2013-09-19T14:41:47Z</dcterms:created>
  <dcterms:modified xsi:type="dcterms:W3CDTF">2013-10-31T19:26:02Z</dcterms:modified>
</cp:coreProperties>
</file>